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8" r:id="rId2"/>
    <p:sldId id="259" r:id="rId3"/>
    <p:sldId id="265" r:id="rId4"/>
    <p:sldId id="279" r:id="rId5"/>
    <p:sldId id="267" r:id="rId6"/>
    <p:sldId id="275" r:id="rId7"/>
    <p:sldId id="276" r:id="rId8"/>
    <p:sldId id="268" r:id="rId9"/>
    <p:sldId id="270" r:id="rId10"/>
    <p:sldId id="271" r:id="rId11"/>
    <p:sldId id="273" r:id="rId12"/>
    <p:sldId id="277" r:id="rId13"/>
    <p:sldId id="272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DA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85" autoAdjust="0"/>
    <p:restoredTop sz="95332" autoAdjust="0"/>
  </p:normalViewPr>
  <p:slideViewPr>
    <p:cSldViewPr snapToGrid="0">
      <p:cViewPr>
        <p:scale>
          <a:sx n="75" d="100"/>
          <a:sy n="75" d="100"/>
        </p:scale>
        <p:origin x="878" y="245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EA5176-CD4B-45AA-9E48-E6F4B1006D41}" type="datetimeFigureOut">
              <a:rPr lang="en-US" smtClean="0"/>
              <a:t>6/22/2025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F915A7-5360-4184-A58F-E8DB30FCFA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05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15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потому</a:t>
            </a:r>
            <a:r>
              <a:rPr lang="ru-RU" baseline="0" dirty="0" smtClean="0"/>
              <a:t> что с</a:t>
            </a:r>
            <a:r>
              <a:rPr lang="ru-RU" dirty="0" smtClean="0"/>
              <a:t>ейчас мало удобных программ для локального учета музыки, особенно для домашнего или учебного использования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F915A7-5360-4184-A58F-E8DB30FCFA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29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/>
              <a:t>Люди </a:t>
            </a:r>
            <a:r>
              <a:rPr lang="ru-RU" sz="1200" dirty="0" err="1" smtClean="0"/>
              <a:t>користуються</a:t>
            </a:r>
            <a:r>
              <a:rPr lang="ru-RU" sz="1200" dirty="0" smtClean="0"/>
              <a:t> </a:t>
            </a:r>
            <a:r>
              <a:rPr lang="ru-RU" sz="1200" dirty="0" err="1" smtClean="0"/>
              <a:t>музикою</a:t>
            </a:r>
            <a:r>
              <a:rPr lang="ru-RU" sz="1200" dirty="0" smtClean="0"/>
              <a:t> </a:t>
            </a:r>
            <a:r>
              <a:rPr lang="ru-RU" sz="1200" dirty="0" err="1" smtClean="0"/>
              <a:t>кожен</a:t>
            </a:r>
            <a:r>
              <a:rPr lang="ru-RU" sz="1200" dirty="0" smtClean="0"/>
              <a:t> день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1200" dirty="0" smtClean="0"/>
              <a:t>Виникає потреба у пошуку та упорядкуванні музики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 smtClean="0"/>
              <a:t>Для того, </a:t>
            </a:r>
            <a:r>
              <a:rPr lang="ru-RU" sz="1200" dirty="0" err="1" smtClean="0"/>
              <a:t>щоб</a:t>
            </a:r>
            <a:r>
              <a:rPr lang="ru-RU" sz="1200" dirty="0" smtClean="0"/>
              <a:t> </a:t>
            </a:r>
            <a:r>
              <a:rPr lang="ru-RU" sz="1200" dirty="0" err="1" smtClean="0"/>
              <a:t>прибрати</a:t>
            </a:r>
            <a:r>
              <a:rPr lang="ru-RU" sz="1200" dirty="0" smtClean="0"/>
              <a:t> проблему з </a:t>
            </a:r>
            <a:r>
              <a:rPr lang="ru-RU" sz="1200" dirty="0" err="1" smtClean="0"/>
              <a:t>незручностями</a:t>
            </a:r>
            <a:r>
              <a:rPr lang="ru-RU" sz="1200" dirty="0" smtClean="0"/>
              <a:t>, </a:t>
            </a:r>
            <a:r>
              <a:rPr lang="ru-RU" sz="1200" dirty="0" err="1" smtClean="0"/>
              <a:t>необхідно</a:t>
            </a:r>
            <a:r>
              <a:rPr lang="ru-RU" sz="1200" dirty="0" smtClean="0"/>
              <a:t> </a:t>
            </a:r>
            <a:r>
              <a:rPr lang="ru-RU" sz="1200" dirty="0" err="1" smtClean="0"/>
              <a:t>створити</a:t>
            </a:r>
            <a:r>
              <a:rPr lang="ru-RU" sz="1200" dirty="0" smtClean="0"/>
              <a:t> </a:t>
            </a:r>
            <a:r>
              <a:rPr lang="ru-RU" sz="1200" dirty="0" err="1" smtClean="0"/>
              <a:t>застосунок</a:t>
            </a:r>
            <a:r>
              <a:rPr lang="ru-RU" sz="1200" dirty="0" smtClean="0"/>
              <a:t> для </a:t>
            </a:r>
            <a:r>
              <a:rPr lang="ru-RU" sz="1200" dirty="0" err="1" smtClean="0"/>
              <a:t>швидкого</a:t>
            </a:r>
            <a:r>
              <a:rPr lang="ru-RU" sz="1200" dirty="0" smtClean="0"/>
              <a:t> та комфортного </a:t>
            </a:r>
            <a:r>
              <a:rPr lang="ru-RU" sz="1200" dirty="0" err="1" smtClean="0"/>
              <a:t>використання</a:t>
            </a:r>
            <a:endParaRPr lang="ru-RU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F915A7-5360-4184-A58F-E8DB30FCFA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3967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F915A7-5360-4184-A58F-E8DB30FCFA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43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algn="just">
              <a:lnSpc>
                <a:spcPct val="150000"/>
              </a:lnSpc>
              <a:spcAft>
                <a:spcPts val="0"/>
              </a:spcAft>
            </a:pPr>
            <a:r>
              <a:rPr lang="uk-UA" dirty="0" smtClean="0"/>
              <a:t>Показано їхні зв’язки між собою, головні таблиці зроблених за допомогою зовнішніх ключів виглядають так: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egoe UI Semibold" panose="020B0702040204020203" pitchFamily="34" charset="0"/>
              <a:buChar char="-"/>
            </a:pPr>
            <a:r>
              <a:rPr lang="uk-UA" dirty="0" err="1" smtClean="0"/>
              <a:t>User</a:t>
            </a:r>
            <a:r>
              <a:rPr lang="uk-UA" dirty="0" smtClean="0"/>
              <a:t>: Зберігає облікові дані користувача</a:t>
            </a:r>
            <a:endParaRPr lang="en-US" dirty="0" smtClean="0"/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egoe UI Semibold" panose="020B0702040204020203" pitchFamily="34" charset="0"/>
              <a:buChar char="-"/>
            </a:pPr>
            <a:r>
              <a:rPr lang="uk-UA" dirty="0" err="1" smtClean="0"/>
              <a:t>Artist</a:t>
            </a:r>
            <a:r>
              <a:rPr lang="uk-UA" dirty="0" smtClean="0"/>
              <a:t>: Інформація про виконавця</a:t>
            </a:r>
            <a:endParaRPr lang="en-US" dirty="0" smtClean="0"/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egoe UI Semibold" panose="020B0702040204020203" pitchFamily="34" charset="0"/>
              <a:buChar char="-"/>
            </a:pPr>
            <a:r>
              <a:rPr lang="uk-UA" dirty="0" err="1" smtClean="0"/>
              <a:t>Album</a:t>
            </a:r>
            <a:r>
              <a:rPr lang="uk-UA" dirty="0" smtClean="0"/>
              <a:t>: Метадані альбому, включаючи зовнішні ключі для виконавця та студії</a:t>
            </a:r>
            <a:endParaRPr lang="en-US" dirty="0" smtClean="0"/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egoe UI Semibold" panose="020B0702040204020203" pitchFamily="34" charset="0"/>
              <a:buChar char="-"/>
            </a:pPr>
            <a:r>
              <a:rPr lang="uk-UA" dirty="0" err="1" smtClean="0"/>
              <a:t>Song</a:t>
            </a:r>
            <a:r>
              <a:rPr lang="uk-UA" dirty="0" smtClean="0"/>
              <a:t>: Список треків, включаючи зовнішні ключі для жанру, тривалості та альбому</a:t>
            </a:r>
            <a:endParaRPr lang="en-US" dirty="0" smtClean="0"/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Segoe UI Semibold" panose="020B0702040204020203" pitchFamily="34" charset="0"/>
              <a:buChar char="-"/>
            </a:pPr>
            <a:r>
              <a:rPr lang="uk-UA" dirty="0" err="1" smtClean="0"/>
              <a:t>Studio</a:t>
            </a:r>
            <a:r>
              <a:rPr lang="uk-UA" dirty="0" smtClean="0"/>
              <a:t>: Опис студії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F915A7-5360-4184-A58F-E8DB30FCFA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62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F915A7-5360-4184-A58F-E8DB30FCFA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20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F6AC1-4560-4103-895F-DE56D045F66F}" type="datetime1">
              <a:rPr lang="en-US" smtClean="0"/>
              <a:t>6/22/2025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621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0CAFD-C5E1-4069-A475-2B5702449EA9}" type="datetime1">
              <a:rPr lang="en-US" smtClean="0"/>
              <a:t>6/22/2025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420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69CF1A-2244-404E-AB39-F1E8FDF57043}" type="datetime1">
              <a:rPr lang="en-US" smtClean="0"/>
              <a:t>6/22/2025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0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1189A-DE1D-47CB-A914-2F04A227E342}" type="datetime1">
              <a:rPr lang="en-US" smtClean="0"/>
              <a:t>6/22/2025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71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1AAB9-6B7A-46DF-86C9-9575D371F99C}" type="datetime1">
              <a:rPr lang="en-US" smtClean="0"/>
              <a:t>6/22/2025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05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7707E-BB87-4129-9A70-C3A34346AE53}" type="datetime1">
              <a:rPr lang="en-US" smtClean="0"/>
              <a:t>6/22/2025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095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07E30-3543-4C7B-8FF2-C7855EEF43B4}" type="datetime1">
              <a:rPr lang="en-US" smtClean="0"/>
              <a:t>6/22/2025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0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7B49F-F7C2-4DD7-85C6-24E1FF0FD03B}" type="datetime1">
              <a:rPr lang="en-US" smtClean="0"/>
              <a:t>6/22/2025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217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30BCF-64AF-4A4F-9013-214D4FF0AA54}" type="datetime1">
              <a:rPr lang="en-US" smtClean="0"/>
              <a:t>6/22/2025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009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C2816-D2AF-4637-AECD-3006BE90B424}" type="datetime1">
              <a:rPr lang="en-US" smtClean="0"/>
              <a:t>6/22/2025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601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3BBB4-0144-42B5-A7C4-BDE3667EB849}" type="datetime1">
              <a:rPr lang="en-US" smtClean="0"/>
              <a:t>6/22/2025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09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A040B3-C05C-4E85-9248-3EEF7446E343}" type="datetime1">
              <a:rPr lang="en-US" smtClean="0"/>
              <a:t>6/22/2025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6943E-4B7F-4538-A15F-B21FE7E8A1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272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Овал 15"/>
          <p:cNvSpPr/>
          <p:nvPr/>
        </p:nvSpPr>
        <p:spPr>
          <a:xfrm>
            <a:off x="10919460" y="625979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Прямоугольник 1"/>
          <p:cNvSpPr/>
          <p:nvPr/>
        </p:nvSpPr>
        <p:spPr>
          <a:xfrm>
            <a:off x="2352210" y="424966"/>
            <a:ext cx="79291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 smtClean="0"/>
              <a:t>Міністерство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освіти</a:t>
            </a:r>
            <a:r>
              <a:rPr lang="en-US" sz="2400" b="1" dirty="0" smtClean="0"/>
              <a:t> і </a:t>
            </a:r>
            <a:r>
              <a:rPr lang="en-US" sz="2400" b="1" dirty="0" err="1" smtClean="0"/>
              <a:t>науки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України</a:t>
            </a:r>
            <a:endParaRPr lang="en-US" sz="2400" b="1" dirty="0" smtClean="0"/>
          </a:p>
          <a:p>
            <a:pPr algn="ctr"/>
            <a:r>
              <a:rPr lang="en-US" sz="2400" b="1" dirty="0" err="1" smtClean="0"/>
              <a:t>Харківський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національний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університет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радіоелектроніки</a:t>
            </a:r>
            <a:endParaRPr lang="en-US" sz="2400" b="1" dirty="0" smtClean="0"/>
          </a:p>
        </p:txBody>
      </p:sp>
      <p:sp>
        <p:nvSpPr>
          <p:cNvPr id="3" name="Прямоугольник 2"/>
          <p:cNvSpPr/>
          <p:nvPr/>
        </p:nvSpPr>
        <p:spPr>
          <a:xfrm>
            <a:off x="2469070" y="2161509"/>
            <a:ext cx="769544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err="1" smtClean="0"/>
              <a:t>Кваліфікаційна</a:t>
            </a:r>
            <a:r>
              <a:rPr lang="en-US" sz="4000" b="1" dirty="0" smtClean="0"/>
              <a:t> </a:t>
            </a:r>
            <a:r>
              <a:rPr lang="en-US" sz="4000" b="1" dirty="0" err="1" smtClean="0"/>
              <a:t>робота</a:t>
            </a:r>
            <a:r>
              <a:rPr lang="en-US" sz="4000" b="1" dirty="0" smtClean="0"/>
              <a:t> </a:t>
            </a:r>
            <a:r>
              <a:rPr lang="en-US" sz="4000" b="1" dirty="0" err="1" smtClean="0"/>
              <a:t>бакалавра</a:t>
            </a:r>
            <a:endParaRPr lang="en-US" sz="40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181619" y="3251721"/>
            <a:ext cx="109095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 smtClean="0"/>
              <a:t>Програмне</a:t>
            </a:r>
            <a:r>
              <a:rPr lang="en-US" sz="2800" dirty="0" smtClean="0"/>
              <a:t> </a:t>
            </a:r>
            <a:r>
              <a:rPr lang="en-US" sz="2800" dirty="0" err="1" smtClean="0"/>
              <a:t>забезпечення</a:t>
            </a:r>
            <a:r>
              <a:rPr lang="en-US" sz="2800" dirty="0" smtClean="0"/>
              <a:t> </a:t>
            </a:r>
            <a:r>
              <a:rPr lang="en-US" sz="2800" dirty="0" err="1" smtClean="0"/>
              <a:t>для</a:t>
            </a:r>
            <a:r>
              <a:rPr lang="en-US" sz="2800" dirty="0" smtClean="0"/>
              <a:t> </a:t>
            </a:r>
            <a:r>
              <a:rPr lang="en-US" sz="2800" dirty="0" err="1" smtClean="0"/>
              <a:t>обліку</a:t>
            </a:r>
            <a:r>
              <a:rPr lang="en-US" sz="2800" dirty="0" smtClean="0"/>
              <a:t> </a:t>
            </a:r>
            <a:r>
              <a:rPr lang="en-US" sz="2800" dirty="0" err="1" smtClean="0"/>
              <a:t>музичних</a:t>
            </a:r>
            <a:r>
              <a:rPr lang="en-US" sz="2800" dirty="0" smtClean="0"/>
              <a:t> </a:t>
            </a:r>
            <a:r>
              <a:rPr lang="en-US" sz="2800" dirty="0" err="1" smtClean="0"/>
              <a:t>творів</a:t>
            </a:r>
            <a:endParaRPr lang="en-US" sz="28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877294" y="4947041"/>
            <a:ext cx="429004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Викона</a:t>
            </a:r>
            <a:r>
              <a:rPr lang="uk-UA" sz="2400" dirty="0" smtClean="0"/>
              <a:t>ла</a:t>
            </a:r>
            <a:r>
              <a:rPr lang="en-US" sz="2400" dirty="0" smtClean="0"/>
              <a:t>:</a:t>
            </a:r>
          </a:p>
          <a:p>
            <a:r>
              <a:rPr lang="uk-UA" sz="2400" dirty="0" err="1"/>
              <a:t>с</a:t>
            </a:r>
            <a:r>
              <a:rPr lang="en-US" sz="2400" dirty="0" smtClean="0"/>
              <a:t>т</a:t>
            </a:r>
            <a:r>
              <a:rPr lang="uk-UA" sz="2400" dirty="0" smtClean="0"/>
              <a:t>.</a:t>
            </a:r>
            <a:r>
              <a:rPr lang="en-US" sz="2400" dirty="0" smtClean="0"/>
              <a:t> </a:t>
            </a:r>
            <a:r>
              <a:rPr lang="en-US" sz="2400" dirty="0" err="1" smtClean="0"/>
              <a:t>гр</a:t>
            </a:r>
            <a:r>
              <a:rPr lang="uk-UA" sz="2400" dirty="0" smtClean="0"/>
              <a:t>.</a:t>
            </a:r>
            <a:r>
              <a:rPr lang="en-US" sz="2400" dirty="0" smtClean="0"/>
              <a:t> ПЗПІпз-23-1</a:t>
            </a:r>
          </a:p>
          <a:p>
            <a:r>
              <a:rPr lang="en-US" sz="2400" dirty="0" err="1" smtClean="0"/>
              <a:t>Торохтій</a:t>
            </a:r>
            <a:r>
              <a:rPr lang="en-US" sz="2400" dirty="0" smtClean="0"/>
              <a:t> </a:t>
            </a:r>
            <a:r>
              <a:rPr lang="en-US" sz="2400" dirty="0" err="1" smtClean="0"/>
              <a:t>Юлія</a:t>
            </a:r>
            <a:r>
              <a:rPr lang="en-US" sz="2400" dirty="0" smtClean="0"/>
              <a:t> </a:t>
            </a:r>
            <a:r>
              <a:rPr lang="en-US" sz="2400" dirty="0" err="1" smtClean="0"/>
              <a:t>Володимирівна</a:t>
            </a:r>
            <a:endParaRPr lang="en-US" sz="24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8431842" y="4947041"/>
            <a:ext cx="286345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 smtClean="0"/>
              <a:t>Науковий</a:t>
            </a:r>
            <a:r>
              <a:rPr lang="en-US" sz="2400" dirty="0" smtClean="0"/>
              <a:t> </a:t>
            </a:r>
            <a:r>
              <a:rPr lang="en-US" sz="2400" dirty="0" err="1" smtClean="0"/>
              <a:t>керівник</a:t>
            </a:r>
            <a:r>
              <a:rPr lang="en-US" sz="2400" dirty="0" smtClean="0"/>
              <a:t>:</a:t>
            </a:r>
            <a:endParaRPr lang="uk-UA" sz="2400" dirty="0" smtClean="0"/>
          </a:p>
          <a:p>
            <a:r>
              <a:rPr lang="uk-UA" sz="2400" dirty="0" err="1"/>
              <a:t>ст.викл</a:t>
            </a:r>
            <a:r>
              <a:rPr lang="uk-UA" sz="2400" dirty="0" smtClean="0"/>
              <a:t>.</a:t>
            </a:r>
          </a:p>
          <a:p>
            <a:r>
              <a:rPr lang="uk-UA" sz="2400" dirty="0" smtClean="0"/>
              <a:t>Матвєєв Д. І</a:t>
            </a:r>
            <a:endParaRPr lang="en-US" sz="2400" dirty="0"/>
          </a:p>
        </p:txBody>
      </p:sp>
      <p:cxnSp>
        <p:nvCxnSpPr>
          <p:cNvPr id="15" name="Google Shape;340;p36"/>
          <p:cNvCxnSpPr/>
          <p:nvPr/>
        </p:nvCxnSpPr>
        <p:spPr>
          <a:xfrm>
            <a:off x="-86170" y="4509102"/>
            <a:ext cx="12278170" cy="1938"/>
          </a:xfrm>
          <a:prstGeom prst="straightConnector1">
            <a:avLst/>
          </a:prstGeom>
          <a:noFill/>
          <a:ln w="19050" cap="flat" cmpd="sng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Номер слайда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048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2"/>
          <a:srcRect l="8583" t="13461" r="73438" b="15630"/>
          <a:stretch/>
        </p:blipFill>
        <p:spPr>
          <a:xfrm>
            <a:off x="9169129" y="1066800"/>
            <a:ext cx="2535191" cy="5624280"/>
          </a:xfrm>
          <a:prstGeom prst="rect">
            <a:avLst/>
          </a:prstGeom>
        </p:spPr>
      </p:pic>
      <p:sp>
        <p:nvSpPr>
          <p:cNvPr id="10" name="Овал 9"/>
          <p:cNvSpPr/>
          <p:nvPr/>
        </p:nvSpPr>
        <p:spPr>
          <a:xfrm>
            <a:off x="10858500" y="626995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6076709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uk-UA" sz="2400" dirty="0" smtClean="0"/>
              <a:t>Фрагмент коду</a:t>
            </a:r>
            <a:endParaRPr lang="en-US" sz="24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9419" t="21580" r="43751" b="32370"/>
          <a:stretch/>
        </p:blipFill>
        <p:spPr>
          <a:xfrm>
            <a:off x="266219" y="1536746"/>
            <a:ext cx="8564359" cy="4737126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963149" y="1180057"/>
            <a:ext cx="21820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 err="1" smtClean="0"/>
              <a:t>Сортування</a:t>
            </a:r>
            <a:r>
              <a:rPr lang="ru-RU" sz="2000" dirty="0" smtClean="0"/>
              <a:t> </a:t>
            </a:r>
            <a:r>
              <a:rPr lang="ru-RU" sz="2000" dirty="0" err="1" smtClean="0"/>
              <a:t>творів</a:t>
            </a:r>
            <a:endParaRPr lang="en-US" sz="20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10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961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Овал 9"/>
          <p:cNvSpPr/>
          <p:nvPr/>
        </p:nvSpPr>
        <p:spPr>
          <a:xfrm>
            <a:off x="10858500" y="626995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6076709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uk-UA" sz="2400" dirty="0" smtClean="0"/>
              <a:t>Інтерфейс користувача.</a:t>
            </a:r>
            <a:br>
              <a:rPr lang="uk-UA" sz="2400" dirty="0" smtClean="0"/>
            </a:br>
            <a:r>
              <a:rPr lang="uk-UA" sz="2400" dirty="0" smtClean="0"/>
              <a:t>Перегляд музичних творів</a:t>
            </a:r>
            <a:endParaRPr lang="en-US" sz="24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2566" t="3332" r="24667" b="24522"/>
          <a:stretch/>
        </p:blipFill>
        <p:spPr>
          <a:xfrm>
            <a:off x="1737136" y="1365031"/>
            <a:ext cx="8938643" cy="4984969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11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83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2"/>
          <a:srcRect l="22237" t="7778" r="12653" b="76029"/>
          <a:stretch/>
        </p:blipFill>
        <p:spPr>
          <a:xfrm>
            <a:off x="6589200" y="1983713"/>
            <a:ext cx="5924780" cy="828842"/>
          </a:xfrm>
          <a:prstGeom prst="rect">
            <a:avLst/>
          </a:prstGeom>
        </p:spPr>
      </p:pic>
      <p:sp>
        <p:nvSpPr>
          <p:cNvPr id="10" name="Овал 9"/>
          <p:cNvSpPr/>
          <p:nvPr/>
        </p:nvSpPr>
        <p:spPr>
          <a:xfrm>
            <a:off x="10858500" y="626995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6076709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uk-UA" sz="2400" dirty="0" smtClean="0"/>
              <a:t>Фрагмент коду</a:t>
            </a:r>
            <a:endParaRPr lang="en-US" sz="24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" name="Прямоугольник 2"/>
          <p:cNvSpPr/>
          <p:nvPr/>
        </p:nvSpPr>
        <p:spPr>
          <a:xfrm>
            <a:off x="2697767" y="1248249"/>
            <a:ext cx="16450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sz="2000" dirty="0" smtClean="0"/>
              <a:t>Пошук пісень</a:t>
            </a:r>
            <a:endParaRPr lang="en-US" sz="20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12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3"/>
          <a:srcRect l="9917" t="34297" r="48500" b="50444"/>
          <a:stretch/>
        </p:blipFill>
        <p:spPr>
          <a:xfrm>
            <a:off x="385093" y="1817953"/>
            <a:ext cx="6389225" cy="1318818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 rotWithShape="1">
          <a:blip r:embed="rId4"/>
          <a:srcRect l="9964" t="34720" r="42833" b="46593"/>
          <a:stretch/>
        </p:blipFill>
        <p:spPr>
          <a:xfrm>
            <a:off x="266220" y="3917397"/>
            <a:ext cx="6508098" cy="1449214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2474520" y="3327029"/>
            <a:ext cx="23225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 err="1" smtClean="0"/>
              <a:t>Відкриття</a:t>
            </a:r>
            <a:r>
              <a:rPr lang="ru-RU" sz="2000" dirty="0" smtClean="0"/>
              <a:t> </a:t>
            </a:r>
            <a:r>
              <a:rPr lang="ru-RU" sz="2000" dirty="0" err="1"/>
              <a:t>посилань</a:t>
            </a:r>
            <a:endParaRPr lang="en-US" sz="200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5"/>
          <a:srcRect l="1" t="34416" r="22565" b="9029"/>
          <a:stretch/>
        </p:blipFill>
        <p:spPr>
          <a:xfrm>
            <a:off x="6661892" y="3632702"/>
            <a:ext cx="5441477" cy="223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978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Овал 9"/>
          <p:cNvSpPr/>
          <p:nvPr/>
        </p:nvSpPr>
        <p:spPr>
          <a:xfrm>
            <a:off x="10858500" y="626995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4771701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ru-RU" sz="2400" dirty="0" err="1" smtClean="0"/>
              <a:t>Тестування</a:t>
            </a:r>
            <a:endParaRPr lang="en-US" sz="24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943" t="19670" r="66137" b="23044"/>
          <a:stretch/>
        </p:blipFill>
        <p:spPr>
          <a:xfrm>
            <a:off x="4076700" y="144113"/>
            <a:ext cx="6682114" cy="6541075"/>
          </a:xfrm>
          <a:prstGeom prst="rect">
            <a:avLst/>
          </a:prstGeom>
        </p:spPr>
      </p:pic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13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8508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Овал 13"/>
          <p:cNvSpPr/>
          <p:nvPr/>
        </p:nvSpPr>
        <p:spPr>
          <a:xfrm>
            <a:off x="10858500" y="626995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6076709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uk-UA" sz="2400" dirty="0" smtClean="0"/>
              <a:t>Висновки</a:t>
            </a:r>
            <a:endParaRPr lang="en-US" sz="24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" name="Прямоугольник 1"/>
          <p:cNvSpPr/>
          <p:nvPr/>
        </p:nvSpPr>
        <p:spPr>
          <a:xfrm>
            <a:off x="1194182" y="1495439"/>
            <a:ext cx="1052029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ru-RU" sz="2000" dirty="0" smtClean="0"/>
              <a:t>ЗРОБЛЕНО</a:t>
            </a:r>
          </a:p>
          <a:p>
            <a:pPr algn="just">
              <a:lnSpc>
                <a:spcPct val="150000"/>
              </a:lnSpc>
            </a:pPr>
            <a:r>
              <a:rPr lang="uk-UA" sz="2000" dirty="0" smtClean="0"/>
              <a:t>Система підходить для </a:t>
            </a:r>
            <a:r>
              <a:rPr lang="ru-RU" sz="2000" dirty="0" smtClean="0"/>
              <a:t>для </a:t>
            </a:r>
            <a:r>
              <a:rPr lang="ru-RU" sz="2000" dirty="0" err="1" smtClean="0"/>
              <a:t>обліку</a:t>
            </a:r>
            <a:r>
              <a:rPr lang="ru-RU" sz="2000" dirty="0" smtClean="0"/>
              <a:t> книг, </a:t>
            </a:r>
            <a:r>
              <a:rPr lang="ru-RU" sz="2000" dirty="0" err="1" smtClean="0"/>
              <a:t>фільмів</a:t>
            </a:r>
            <a:r>
              <a:rPr lang="ru-RU" sz="2000" dirty="0" smtClean="0"/>
              <a:t>, </a:t>
            </a:r>
            <a:r>
              <a:rPr lang="ru-RU" sz="2000" dirty="0" err="1" smtClean="0"/>
              <a:t>навчальних</a:t>
            </a:r>
            <a:r>
              <a:rPr lang="ru-RU" sz="2000" dirty="0" smtClean="0"/>
              <a:t> </a:t>
            </a:r>
            <a:r>
              <a:rPr lang="ru-RU" sz="2000" dirty="0" err="1" smtClean="0"/>
              <a:t>матеріалів</a:t>
            </a:r>
            <a:r>
              <a:rPr lang="ru-RU" sz="2000" dirty="0" smtClean="0"/>
              <a:t> </a:t>
            </a:r>
            <a:r>
              <a:rPr lang="ru-RU" sz="2000" dirty="0" err="1" smtClean="0"/>
              <a:t>або</a:t>
            </a:r>
            <a:r>
              <a:rPr lang="ru-RU" sz="2000" dirty="0" smtClean="0"/>
              <a:t> для </a:t>
            </a:r>
            <a:r>
              <a:rPr lang="ru-RU" sz="2000" dirty="0" err="1" smtClean="0"/>
              <a:t>створення</a:t>
            </a:r>
            <a:r>
              <a:rPr lang="ru-RU" sz="2000" dirty="0" smtClean="0"/>
              <a:t> </a:t>
            </a:r>
            <a:r>
              <a:rPr lang="ru-RU" sz="2000" dirty="0" err="1" smtClean="0"/>
              <a:t>своєї</a:t>
            </a:r>
            <a:r>
              <a:rPr lang="ru-RU" sz="2000" dirty="0" smtClean="0"/>
              <a:t> </a:t>
            </a:r>
            <a:r>
              <a:rPr lang="ru-RU" sz="2000" dirty="0" err="1" smtClean="0"/>
              <a:t>домашньої</a:t>
            </a:r>
            <a:r>
              <a:rPr lang="ru-RU" sz="2000" dirty="0" smtClean="0"/>
              <a:t> </a:t>
            </a:r>
            <a:r>
              <a:rPr lang="ru-RU" sz="2000" dirty="0" err="1" smtClean="0"/>
              <a:t>бібліотеки</a:t>
            </a:r>
            <a:endParaRPr lang="ru-RU" sz="2000" dirty="0" smtClean="0"/>
          </a:p>
          <a:p>
            <a:pPr algn="just">
              <a:lnSpc>
                <a:spcPct val="150000"/>
              </a:lnSpc>
            </a:pPr>
            <a:r>
              <a:rPr lang="ru-RU" sz="2000" dirty="0" err="1" smtClean="0"/>
              <a:t>Використовувати</a:t>
            </a:r>
            <a:r>
              <a:rPr lang="ru-RU" sz="2000" dirty="0" smtClean="0"/>
              <a:t> </a:t>
            </a:r>
            <a:r>
              <a:rPr lang="ru-RU" sz="2000" dirty="0" err="1"/>
              <a:t>програму</a:t>
            </a:r>
            <a:r>
              <a:rPr lang="ru-RU" sz="2000" dirty="0"/>
              <a:t> </a:t>
            </a:r>
            <a:r>
              <a:rPr lang="ru-RU" sz="2000" dirty="0" err="1"/>
              <a:t>можна</a:t>
            </a:r>
            <a:r>
              <a:rPr lang="ru-RU" sz="2000" dirty="0"/>
              <a:t> у </a:t>
            </a:r>
            <a:r>
              <a:rPr lang="ru-RU" sz="2000" dirty="0" err="1"/>
              <a:t>навчальних</a:t>
            </a:r>
            <a:r>
              <a:rPr lang="ru-RU" sz="2000" dirty="0"/>
              <a:t> закладах, </a:t>
            </a:r>
            <a:r>
              <a:rPr lang="ru-RU" sz="2000" dirty="0" err="1"/>
              <a:t>громадських</a:t>
            </a:r>
            <a:r>
              <a:rPr lang="ru-RU" sz="2000" dirty="0"/>
              <a:t> заходах, </a:t>
            </a:r>
            <a:r>
              <a:rPr lang="ru-RU" sz="2000" dirty="0" err="1"/>
              <a:t>особистого</a:t>
            </a:r>
            <a:r>
              <a:rPr lang="ru-RU" sz="2000" dirty="0"/>
              <a:t> </a:t>
            </a:r>
            <a:r>
              <a:rPr lang="ru-RU" sz="2000" dirty="0" err="1"/>
              <a:t>користування</a:t>
            </a:r>
            <a:r>
              <a:rPr lang="ru-RU" sz="2000" dirty="0"/>
              <a:t>, </a:t>
            </a:r>
            <a:r>
              <a:rPr lang="ru-RU" sz="2000" dirty="0" err="1"/>
              <a:t>терапії</a:t>
            </a:r>
            <a:r>
              <a:rPr lang="ru-RU" sz="2000" dirty="0"/>
              <a:t> та для </a:t>
            </a:r>
            <a:r>
              <a:rPr lang="ru-RU" sz="2000" dirty="0" err="1"/>
              <a:t>бізнесу</a:t>
            </a:r>
            <a:endParaRPr lang="ru-RU" sz="2000" dirty="0"/>
          </a:p>
          <a:p>
            <a:pPr algn="just">
              <a:lnSpc>
                <a:spcPct val="150000"/>
              </a:lnSpc>
            </a:pPr>
            <a:endParaRPr lang="ru-RU" sz="2000" dirty="0" smtClean="0"/>
          </a:p>
          <a:p>
            <a:pPr algn="just">
              <a:lnSpc>
                <a:spcPct val="150000"/>
              </a:lnSpc>
            </a:pPr>
            <a:r>
              <a:rPr lang="ru-RU" sz="2000" dirty="0" err="1" smtClean="0"/>
              <a:t>Майбутні</a:t>
            </a:r>
            <a:r>
              <a:rPr lang="ru-RU" sz="2000" dirty="0" smtClean="0"/>
              <a:t> </a:t>
            </a:r>
            <a:r>
              <a:rPr lang="ru-RU" sz="2000" dirty="0" err="1" smtClean="0"/>
              <a:t>перспективи</a:t>
            </a:r>
            <a:r>
              <a:rPr lang="ru-RU" sz="2000" dirty="0" smtClean="0"/>
              <a:t>: </a:t>
            </a:r>
            <a:r>
              <a:rPr lang="ru-RU" sz="2000" dirty="0" err="1" smtClean="0"/>
              <a:t>додавання</a:t>
            </a:r>
            <a:r>
              <a:rPr lang="ru-RU" sz="2000" dirty="0" smtClean="0"/>
              <a:t> </a:t>
            </a:r>
            <a:r>
              <a:rPr lang="ru-RU" sz="2000" dirty="0" err="1" smtClean="0"/>
              <a:t>обкладинок</a:t>
            </a:r>
            <a:r>
              <a:rPr lang="ru-RU" sz="2000" dirty="0" smtClean="0"/>
              <a:t> </a:t>
            </a:r>
            <a:r>
              <a:rPr lang="ru-RU" sz="2000" dirty="0" err="1" smtClean="0"/>
              <a:t>альбомів</a:t>
            </a:r>
            <a:r>
              <a:rPr lang="ru-RU" sz="2000" dirty="0"/>
              <a:t>,</a:t>
            </a:r>
            <a:r>
              <a:rPr lang="ru-RU" sz="2000" dirty="0" smtClean="0"/>
              <a:t> </a:t>
            </a:r>
            <a:r>
              <a:rPr lang="ru-RU" sz="2000" dirty="0" err="1" smtClean="0"/>
              <a:t>перенесення</a:t>
            </a:r>
            <a:r>
              <a:rPr lang="ru-RU" sz="2000" dirty="0" smtClean="0"/>
              <a:t> на </a:t>
            </a:r>
            <a:r>
              <a:rPr lang="uk-UA" sz="2000" dirty="0" smtClean="0"/>
              <a:t>веб-браузер</a:t>
            </a:r>
          </a:p>
          <a:p>
            <a:pPr algn="just">
              <a:lnSpc>
                <a:spcPct val="150000"/>
              </a:lnSpc>
            </a:pPr>
            <a:endParaRPr lang="uk-UA" sz="2000" dirty="0" smtClean="0"/>
          </a:p>
        </p:txBody>
      </p:sp>
      <p:sp>
        <p:nvSpPr>
          <p:cNvPr id="10" name="Google Shape;8380;p70"/>
          <p:cNvSpPr/>
          <p:nvPr/>
        </p:nvSpPr>
        <p:spPr>
          <a:xfrm>
            <a:off x="850906" y="1938046"/>
            <a:ext cx="147328" cy="147301"/>
          </a:xfrm>
          <a:custGeom>
            <a:avLst/>
            <a:gdLst/>
            <a:ahLst/>
            <a:cxnLst/>
            <a:rect l="l" t="t" r="r" b="b"/>
            <a:pathLst>
              <a:path w="12379" h="12381" extrusionOk="0">
                <a:moveTo>
                  <a:pt x="6190" y="0"/>
                </a:moveTo>
                <a:cubicBezTo>
                  <a:pt x="2771" y="0"/>
                  <a:pt x="0" y="2771"/>
                  <a:pt x="0" y="6191"/>
                </a:cubicBezTo>
                <a:cubicBezTo>
                  <a:pt x="0" y="9609"/>
                  <a:pt x="2771" y="12380"/>
                  <a:pt x="6190" y="12380"/>
                </a:cubicBezTo>
                <a:cubicBezTo>
                  <a:pt x="9608" y="12380"/>
                  <a:pt x="12379" y="9609"/>
                  <a:pt x="12379" y="6191"/>
                </a:cubicBezTo>
                <a:cubicBezTo>
                  <a:pt x="12379" y="2771"/>
                  <a:pt x="9608" y="0"/>
                  <a:pt x="619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8380;p70"/>
          <p:cNvSpPr/>
          <p:nvPr/>
        </p:nvSpPr>
        <p:spPr>
          <a:xfrm>
            <a:off x="850906" y="3238545"/>
            <a:ext cx="147328" cy="147301"/>
          </a:xfrm>
          <a:custGeom>
            <a:avLst/>
            <a:gdLst/>
            <a:ahLst/>
            <a:cxnLst/>
            <a:rect l="l" t="t" r="r" b="b"/>
            <a:pathLst>
              <a:path w="12379" h="12381" extrusionOk="0">
                <a:moveTo>
                  <a:pt x="6190" y="0"/>
                </a:moveTo>
                <a:cubicBezTo>
                  <a:pt x="2771" y="0"/>
                  <a:pt x="0" y="2771"/>
                  <a:pt x="0" y="6191"/>
                </a:cubicBezTo>
                <a:cubicBezTo>
                  <a:pt x="0" y="9609"/>
                  <a:pt x="2771" y="12380"/>
                  <a:pt x="6190" y="12380"/>
                </a:cubicBezTo>
                <a:cubicBezTo>
                  <a:pt x="9608" y="12380"/>
                  <a:pt x="12379" y="9609"/>
                  <a:pt x="12379" y="6191"/>
                </a:cubicBezTo>
                <a:cubicBezTo>
                  <a:pt x="12379" y="2771"/>
                  <a:pt x="9608" y="0"/>
                  <a:pt x="619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8380;p70"/>
          <p:cNvSpPr/>
          <p:nvPr/>
        </p:nvSpPr>
        <p:spPr>
          <a:xfrm>
            <a:off x="850906" y="4475570"/>
            <a:ext cx="147328" cy="147301"/>
          </a:xfrm>
          <a:custGeom>
            <a:avLst/>
            <a:gdLst/>
            <a:ahLst/>
            <a:cxnLst/>
            <a:rect l="l" t="t" r="r" b="b"/>
            <a:pathLst>
              <a:path w="12379" h="12381" extrusionOk="0">
                <a:moveTo>
                  <a:pt x="6190" y="0"/>
                </a:moveTo>
                <a:cubicBezTo>
                  <a:pt x="2771" y="0"/>
                  <a:pt x="0" y="2771"/>
                  <a:pt x="0" y="6191"/>
                </a:cubicBezTo>
                <a:cubicBezTo>
                  <a:pt x="0" y="9609"/>
                  <a:pt x="2771" y="12380"/>
                  <a:pt x="6190" y="12380"/>
                </a:cubicBezTo>
                <a:cubicBezTo>
                  <a:pt x="9608" y="12380"/>
                  <a:pt x="12379" y="9609"/>
                  <a:pt x="12379" y="6191"/>
                </a:cubicBezTo>
                <a:cubicBezTo>
                  <a:pt x="12379" y="2771"/>
                  <a:pt x="9608" y="0"/>
                  <a:pt x="619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14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77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Овал 21"/>
          <p:cNvSpPr/>
          <p:nvPr/>
        </p:nvSpPr>
        <p:spPr>
          <a:xfrm>
            <a:off x="10919460" y="625979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6076709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2800" dirty="0" err="1" smtClean="0"/>
              <a:t>Мета</a:t>
            </a:r>
            <a:r>
              <a:rPr lang="en-US" sz="2800" dirty="0" smtClean="0"/>
              <a:t> </a:t>
            </a:r>
            <a:r>
              <a:rPr lang="en-US" sz="2800" dirty="0" err="1" smtClean="0"/>
              <a:t>роботи</a:t>
            </a:r>
            <a:endParaRPr lang="en-US" sz="28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" name="Прямоугольник 9"/>
          <p:cNvSpPr/>
          <p:nvPr/>
        </p:nvSpPr>
        <p:spPr>
          <a:xfrm>
            <a:off x="540378" y="1910729"/>
            <a:ext cx="11447362" cy="32393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Aft>
                <a:spcPts val="500"/>
              </a:spcAft>
            </a:pPr>
            <a:r>
              <a:rPr lang="ru-RU" sz="2400" dirty="0" err="1"/>
              <a:t>С</a:t>
            </a:r>
            <a:r>
              <a:rPr lang="ru-RU" sz="2400" dirty="0" err="1" smtClean="0"/>
              <a:t>творити</a:t>
            </a:r>
            <a:r>
              <a:rPr lang="ru-RU" sz="2400" dirty="0" smtClean="0"/>
              <a:t> </a:t>
            </a:r>
            <a:r>
              <a:rPr lang="ru-RU" sz="2400" dirty="0" err="1"/>
              <a:t>зручну</a:t>
            </a:r>
            <a:r>
              <a:rPr lang="ru-RU" sz="2400" dirty="0"/>
              <a:t> </a:t>
            </a:r>
            <a:r>
              <a:rPr lang="ru-RU" sz="2400" dirty="0" err="1" smtClean="0"/>
              <a:t>програму</a:t>
            </a:r>
            <a:r>
              <a:rPr lang="ru-RU" sz="2400" dirty="0" smtClean="0"/>
              <a:t>, </a:t>
            </a:r>
            <a:r>
              <a:rPr lang="ru-RU" sz="2400" dirty="0"/>
              <a:t>яка </a:t>
            </a:r>
            <a:r>
              <a:rPr lang="ru-RU" sz="2400" dirty="0" err="1"/>
              <a:t>допомагає</a:t>
            </a:r>
            <a:r>
              <a:rPr lang="ru-RU" sz="2400" dirty="0"/>
              <a:t> </a:t>
            </a:r>
            <a:r>
              <a:rPr lang="ru-RU" sz="2400" dirty="0" err="1" smtClean="0"/>
              <a:t>знаходити</a:t>
            </a:r>
            <a:r>
              <a:rPr lang="ru-RU" sz="2400" dirty="0" smtClean="0"/>
              <a:t> та </a:t>
            </a:r>
            <a:r>
              <a:rPr lang="ru-RU" sz="2400" dirty="0" err="1" smtClean="0"/>
              <a:t>впорядковувати</a:t>
            </a:r>
            <a:r>
              <a:rPr lang="ru-RU" sz="2400" dirty="0" smtClean="0"/>
              <a:t> </a:t>
            </a:r>
            <a:r>
              <a:rPr lang="ru-RU" sz="2400" dirty="0" err="1"/>
              <a:t>музичні</a:t>
            </a:r>
            <a:r>
              <a:rPr lang="ru-RU" sz="2400" dirty="0"/>
              <a:t> </a:t>
            </a:r>
            <a:r>
              <a:rPr lang="ru-RU" sz="2400" dirty="0" smtClean="0"/>
              <a:t>твори</a:t>
            </a:r>
          </a:p>
          <a:p>
            <a:pPr>
              <a:lnSpc>
                <a:spcPct val="200000"/>
              </a:lnSpc>
              <a:spcAft>
                <a:spcPts val="500"/>
              </a:spcAft>
            </a:pPr>
            <a:r>
              <a:rPr lang="ru-RU" sz="2400" dirty="0" err="1" smtClean="0"/>
              <a:t>Програма</a:t>
            </a:r>
            <a:r>
              <a:rPr lang="ru-RU" sz="2400" dirty="0" smtClean="0"/>
              <a:t> </a:t>
            </a:r>
            <a:r>
              <a:rPr lang="ru-RU" sz="2400" dirty="0"/>
              <a:t>повинна </a:t>
            </a:r>
            <a:r>
              <a:rPr lang="ru-RU" sz="2400" dirty="0" err="1"/>
              <a:t>мати</a:t>
            </a:r>
            <a:r>
              <a:rPr lang="ru-RU" sz="2400" dirty="0"/>
              <a:t> </a:t>
            </a:r>
            <a:r>
              <a:rPr lang="ru-RU" sz="2400" dirty="0" err="1"/>
              <a:t>простий</a:t>
            </a:r>
            <a:r>
              <a:rPr lang="ru-RU" sz="2400" dirty="0"/>
              <a:t> </a:t>
            </a:r>
            <a:r>
              <a:rPr lang="ru-RU" sz="2400" dirty="0" err="1"/>
              <a:t>інтерфейс</a:t>
            </a:r>
            <a:r>
              <a:rPr lang="ru-RU" sz="2400" dirty="0"/>
              <a:t>, </a:t>
            </a:r>
            <a:r>
              <a:rPr lang="ru-RU" sz="2400" dirty="0" err="1"/>
              <a:t>щоб</a:t>
            </a:r>
            <a:r>
              <a:rPr lang="ru-RU" sz="2400" dirty="0"/>
              <a:t> будь-</a:t>
            </a:r>
            <a:r>
              <a:rPr lang="ru-RU" sz="2400" dirty="0" err="1"/>
              <a:t>хто</a:t>
            </a:r>
            <a:r>
              <a:rPr lang="ru-RU" sz="2400" dirty="0"/>
              <a:t> </a:t>
            </a:r>
            <a:r>
              <a:rPr lang="ru-RU" sz="2400" dirty="0" err="1"/>
              <a:t>міг</a:t>
            </a:r>
            <a:r>
              <a:rPr lang="ru-RU" sz="2400" dirty="0"/>
              <a:t> </a:t>
            </a:r>
            <a:r>
              <a:rPr lang="ru-RU" sz="2400" dirty="0" smtClean="0"/>
              <a:t>легко </a:t>
            </a:r>
            <a:r>
              <a:rPr lang="ru-RU" sz="2400" dirty="0" err="1" smtClean="0"/>
              <a:t>користуватися</a:t>
            </a:r>
            <a:endParaRPr lang="ru-RU" sz="2400" dirty="0" smtClean="0"/>
          </a:p>
          <a:p>
            <a:pPr>
              <a:lnSpc>
                <a:spcPct val="200000"/>
              </a:lnSpc>
              <a:spcAft>
                <a:spcPts val="500"/>
              </a:spcAft>
            </a:pPr>
            <a:r>
              <a:rPr lang="ru-RU" sz="2400" dirty="0" err="1" smtClean="0"/>
              <a:t>Реалізувованою</a:t>
            </a:r>
            <a:r>
              <a:rPr lang="ru-RU" sz="2400" dirty="0" smtClean="0"/>
              <a:t> на </a:t>
            </a:r>
            <a:r>
              <a:rPr lang="en-US" sz="2400" dirty="0"/>
              <a:t>Python </a:t>
            </a:r>
            <a:r>
              <a:rPr lang="ru-RU" sz="2400" dirty="0"/>
              <a:t>з </a:t>
            </a:r>
            <a:r>
              <a:rPr lang="ru-RU" sz="2400" dirty="0" err="1"/>
              <a:t>використанням</a:t>
            </a:r>
            <a:r>
              <a:rPr lang="ru-RU" sz="2400" dirty="0"/>
              <a:t> </a:t>
            </a:r>
            <a:r>
              <a:rPr lang="en-US" sz="2400" dirty="0" err="1"/>
              <a:t>Tkinter</a:t>
            </a:r>
            <a:r>
              <a:rPr lang="en-US" sz="2400" dirty="0"/>
              <a:t> </a:t>
            </a:r>
            <a:r>
              <a:rPr lang="ru-RU" sz="2400" dirty="0"/>
              <a:t>і </a:t>
            </a:r>
            <a:r>
              <a:rPr lang="ru-RU" sz="2400" dirty="0" err="1"/>
              <a:t>бази</a:t>
            </a:r>
            <a:r>
              <a:rPr lang="ru-RU" sz="2400" dirty="0"/>
              <a:t> </a:t>
            </a:r>
            <a:r>
              <a:rPr lang="ru-RU" sz="2400" dirty="0" err="1"/>
              <a:t>даних</a:t>
            </a:r>
            <a:r>
              <a:rPr lang="ru-RU" sz="2400" dirty="0"/>
              <a:t> </a:t>
            </a:r>
            <a:r>
              <a:rPr lang="en-US" sz="2400" dirty="0"/>
              <a:t>SQL </a:t>
            </a:r>
            <a:r>
              <a:rPr lang="en-US" sz="2400" dirty="0" smtClean="0"/>
              <a:t>Server</a:t>
            </a:r>
            <a:endParaRPr lang="ru-RU" sz="2400" dirty="0" smtClean="0"/>
          </a:p>
          <a:p>
            <a:pPr>
              <a:lnSpc>
                <a:spcPct val="200000"/>
              </a:lnSpc>
              <a:spcAft>
                <a:spcPts val="500"/>
              </a:spcAft>
            </a:pPr>
            <a:r>
              <a:rPr lang="ru-RU" sz="2400" dirty="0" err="1"/>
              <a:t>Р</a:t>
            </a:r>
            <a:r>
              <a:rPr lang="ru-RU" sz="2400" dirty="0" err="1" smtClean="0"/>
              <a:t>ішення</a:t>
            </a:r>
            <a:r>
              <a:rPr lang="ru-RU" sz="2400" dirty="0" smtClean="0"/>
              <a:t> </a:t>
            </a:r>
            <a:r>
              <a:rPr lang="ru-RU" sz="2400" dirty="0"/>
              <a:t>буде </a:t>
            </a:r>
            <a:r>
              <a:rPr lang="ru-RU" sz="2400" dirty="0" err="1"/>
              <a:t>корисне</a:t>
            </a:r>
            <a:r>
              <a:rPr lang="ru-RU" sz="2400" dirty="0"/>
              <a:t> для тих, </a:t>
            </a:r>
            <a:r>
              <a:rPr lang="ru-RU" sz="2400" dirty="0" err="1"/>
              <a:t>хто</a:t>
            </a:r>
            <a:r>
              <a:rPr lang="ru-RU" sz="2400" dirty="0"/>
              <a:t> </a:t>
            </a:r>
            <a:r>
              <a:rPr lang="ru-RU" sz="2400" dirty="0" err="1"/>
              <a:t>хоче</a:t>
            </a:r>
            <a:r>
              <a:rPr lang="ru-RU" sz="2400" dirty="0"/>
              <a:t> </a:t>
            </a:r>
            <a:r>
              <a:rPr lang="ru-RU" sz="2400" dirty="0" err="1"/>
              <a:t>мати</a:t>
            </a:r>
            <a:r>
              <a:rPr lang="ru-RU" sz="2400" dirty="0"/>
              <a:t> свою </a:t>
            </a:r>
            <a:r>
              <a:rPr lang="ru-RU" sz="2400" dirty="0" err="1"/>
              <a:t>музичну</a:t>
            </a:r>
            <a:r>
              <a:rPr lang="ru-RU" sz="2400" dirty="0"/>
              <a:t> </a:t>
            </a:r>
            <a:r>
              <a:rPr lang="ru-RU" sz="2400" dirty="0" err="1" smtClean="0"/>
              <a:t>бібліотеку</a:t>
            </a:r>
            <a:endParaRPr lang="ru-RU" sz="2400" dirty="0" smtClean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1" name="Номер слайда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2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680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 rotWithShape="1">
          <a:blip r:embed="rId3"/>
          <a:srcRect l="30906" t="36863" r="43118" b="13764"/>
          <a:stretch/>
        </p:blipFill>
        <p:spPr>
          <a:xfrm>
            <a:off x="7543140" y="1700026"/>
            <a:ext cx="4073532" cy="4355184"/>
          </a:xfrm>
          <a:prstGeom prst="rect">
            <a:avLst/>
          </a:prstGeom>
        </p:spPr>
      </p:pic>
      <p:sp>
        <p:nvSpPr>
          <p:cNvPr id="20" name="Овал 19"/>
          <p:cNvSpPr/>
          <p:nvPr/>
        </p:nvSpPr>
        <p:spPr>
          <a:xfrm>
            <a:off x="10919460" y="625979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Скругленный прямоугольник 13"/>
          <p:cNvSpPr/>
          <p:nvPr/>
        </p:nvSpPr>
        <p:spPr>
          <a:xfrm>
            <a:off x="266219" y="2471324"/>
            <a:ext cx="6837304" cy="323808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/>
              <a:t>аналогів</a:t>
            </a:r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7557896" cy="915554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ru-RU" sz="2800" dirty="0" err="1" smtClean="0"/>
              <a:t>Аналіз</a:t>
            </a:r>
            <a:r>
              <a:rPr lang="ru-RU" sz="2800" dirty="0" smtClean="0"/>
              <a:t> </a:t>
            </a:r>
            <a:r>
              <a:rPr lang="ru-RU" sz="2800" dirty="0" err="1" smtClean="0"/>
              <a:t>аналогів</a:t>
            </a:r>
            <a:r>
              <a:rPr lang="ru-RU" sz="2800" dirty="0" smtClean="0"/>
              <a:t> та </a:t>
            </a:r>
            <a:r>
              <a:rPr lang="ru-RU" sz="2800" dirty="0" err="1" smtClean="0"/>
              <a:t>виявлення</a:t>
            </a:r>
            <a:r>
              <a:rPr lang="ru-RU" sz="2800" dirty="0" smtClean="0"/>
              <a:t> </a:t>
            </a:r>
            <a:r>
              <a:rPr lang="ru-RU" sz="2800" dirty="0" err="1" smtClean="0"/>
              <a:t>їх</a:t>
            </a:r>
            <a:r>
              <a:rPr lang="ru-RU" sz="2800" dirty="0" smtClean="0"/>
              <a:t>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ru-RU" sz="2800" dirty="0" err="1" smtClean="0"/>
              <a:t>недоліків</a:t>
            </a:r>
            <a:r>
              <a:rPr lang="ru-RU" sz="2800" dirty="0" smtClean="0"/>
              <a:t> та </a:t>
            </a:r>
            <a:r>
              <a:rPr lang="ru-RU" sz="2800" dirty="0" err="1" smtClean="0"/>
              <a:t>вирішення</a:t>
            </a:r>
            <a:r>
              <a:rPr lang="ru-RU" sz="2800" dirty="0" smtClean="0"/>
              <a:t> </a:t>
            </a:r>
            <a:endParaRPr lang="en-US" sz="28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" name="Прямоугольник 1"/>
          <p:cNvSpPr/>
          <p:nvPr/>
        </p:nvSpPr>
        <p:spPr>
          <a:xfrm>
            <a:off x="780168" y="4646311"/>
            <a:ext cx="63103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Spotify	</a:t>
            </a:r>
            <a:r>
              <a:rPr lang="en-US" sz="2000" dirty="0"/>
              <a:t>	</a:t>
            </a:r>
            <a:r>
              <a:rPr lang="en-US" sz="2000" dirty="0" smtClean="0"/>
              <a:t>YouTube Music 	</a:t>
            </a:r>
            <a:r>
              <a:rPr lang="en-US" sz="2000" dirty="0"/>
              <a:t>	</a:t>
            </a:r>
            <a:r>
              <a:rPr lang="en-US" sz="2000" dirty="0" smtClean="0"/>
              <a:t>Apple Music</a:t>
            </a:r>
            <a:endParaRPr lang="ru-RU" sz="2000" dirty="0"/>
          </a:p>
        </p:txBody>
      </p:sp>
      <p:pic>
        <p:nvPicPr>
          <p:cNvPr id="1026" name="Picture 2" descr="Файл:Youtube logo.png — Википедия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978" y="3396370"/>
            <a:ext cx="1611039" cy="1115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potify 9.0.52.85 - Скачать для Android APK бесплатно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778" b="98889" l="2778" r="977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78" y="3189740"/>
            <a:ext cx="1389171" cy="1389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Компьютерные иконки Apple Music, яблоко, текст, прямоугольник, логотип png  | Klipartz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843" b="97416" l="4719" r="961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9058" y="3294276"/>
            <a:ext cx="1319327" cy="1319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" name="Прямоугольник 11"/>
          <p:cNvSpPr/>
          <p:nvPr/>
        </p:nvSpPr>
        <p:spPr>
          <a:xfrm>
            <a:off x="7832411" y="1495439"/>
            <a:ext cx="97860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err="1" smtClean="0"/>
              <a:t>Проблеми</a:t>
            </a:r>
            <a:endParaRPr lang="ru-RU" sz="14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10288248" y="1495439"/>
            <a:ext cx="10150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err="1" smtClean="0"/>
              <a:t>Вирішення</a:t>
            </a:r>
            <a:endParaRPr lang="ru-RU" sz="1400" dirty="0"/>
          </a:p>
        </p:txBody>
      </p:sp>
      <p:sp>
        <p:nvSpPr>
          <p:cNvPr id="15" name="Номер слайда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2868150" y="2510899"/>
            <a:ext cx="12666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sz="2400" dirty="0" smtClean="0"/>
              <a:t>Аналоги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21643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Овал 11"/>
          <p:cNvSpPr/>
          <p:nvPr/>
        </p:nvSpPr>
        <p:spPr>
          <a:xfrm>
            <a:off x="10919460" y="625979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6076709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uk-UA" sz="2400" dirty="0"/>
              <a:t>Постановка </a:t>
            </a:r>
            <a:r>
              <a:rPr lang="uk-UA" sz="2400" dirty="0" smtClean="0"/>
              <a:t>задачі</a:t>
            </a:r>
            <a:endParaRPr lang="en-US" sz="24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4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964481" y="1378486"/>
            <a:ext cx="8696996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uk-UA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Реалізувати</a:t>
            </a:r>
            <a:r>
              <a:rPr kumimoji="0" lang="uk-UA" alt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програму та протестувати систему:</a:t>
            </a:r>
            <a:endParaRPr kumimoji="0" lang="ru-RU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Реалізувати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інтерфейс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на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Python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із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використанням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Tkinter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ru-RU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Реалізувати</a:t>
            </a:r>
            <a:r>
              <a:rPr kumimoji="0" lang="ru-RU" altLang="en-US" sz="20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ru-RU" altLang="en-US" sz="2000" dirty="0"/>
              <a:t>з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беріга</a:t>
            </a:r>
            <a:r>
              <a:rPr lang="ru-RU" altLang="en-US" sz="2000" dirty="0" err="1" smtClean="0"/>
              <a:t>ння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дан</a:t>
            </a:r>
            <a:r>
              <a:rPr kumimoji="0" lang="ru-RU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их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у SQL Server</a:t>
            </a:r>
            <a:endParaRPr kumimoji="0" lang="ru-RU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/>
              <a:t>Реалізувати</a:t>
            </a:r>
            <a:r>
              <a:rPr lang="en-US" altLang="en-US" sz="2000" dirty="0"/>
              <a:t> </a:t>
            </a:r>
            <a:r>
              <a:rPr lang="en-US" altLang="en-US" sz="2000" dirty="0" err="1"/>
              <a:t>ролі</a:t>
            </a:r>
            <a:r>
              <a:rPr lang="en-US" altLang="en-US" sz="2000" dirty="0"/>
              <a:t> </a:t>
            </a:r>
            <a:r>
              <a:rPr lang="en-US" altLang="en-US" sz="2000" dirty="0" err="1"/>
              <a:t>користувачів</a:t>
            </a:r>
            <a:r>
              <a:rPr lang="en-US" altLang="en-US" sz="2000" dirty="0"/>
              <a:t>: </a:t>
            </a:r>
            <a:r>
              <a:rPr lang="en-US" altLang="en-US" sz="2000" dirty="0" err="1"/>
              <a:t>адміністратор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користувач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гість</a:t>
            </a:r>
            <a:endParaRPr kumimoji="0" lang="ru-RU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2000" dirty="0" err="1" smtClean="0"/>
              <a:t>Забезпечити</a:t>
            </a:r>
            <a:r>
              <a:rPr lang="en-US" altLang="en-US" sz="2000" dirty="0" smtClean="0"/>
              <a:t> </a:t>
            </a:r>
            <a:r>
              <a:rPr lang="en-US" altLang="en-US" sz="2000" dirty="0" err="1"/>
              <a:t>функції</a:t>
            </a:r>
            <a:r>
              <a:rPr lang="en-US" altLang="en-US" sz="2000" dirty="0"/>
              <a:t> </a:t>
            </a:r>
            <a:r>
              <a:rPr lang="en-US" altLang="en-US" sz="2000" dirty="0" err="1"/>
              <a:t>додавання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редагування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видалення</a:t>
            </a:r>
            <a:r>
              <a:rPr lang="en-US" altLang="en-US" sz="2000" dirty="0"/>
              <a:t> </a:t>
            </a:r>
            <a:r>
              <a:rPr lang="en-US" altLang="en-US" sz="2000" dirty="0" err="1"/>
              <a:t>та</a:t>
            </a:r>
            <a:r>
              <a:rPr lang="en-US" altLang="en-US" sz="2000" dirty="0"/>
              <a:t> </a:t>
            </a:r>
            <a:r>
              <a:rPr lang="en-US" altLang="en-US" sz="2000" dirty="0" err="1"/>
              <a:t>перегляду</a:t>
            </a:r>
            <a:r>
              <a:rPr lang="en-US" altLang="en-US" sz="2000" dirty="0"/>
              <a:t> </a:t>
            </a:r>
            <a:r>
              <a:rPr lang="en-US" altLang="en-US" sz="2000" dirty="0" err="1"/>
              <a:t>пісень</a:t>
            </a:r>
            <a:r>
              <a:rPr lang="en-US" altLang="en-US" sz="2000" dirty="0"/>
              <a:t> </a:t>
            </a:r>
            <a:endParaRPr lang="ru-RU" altLang="en-US" sz="2000" dirty="0" smtClean="0"/>
          </a:p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Реалізувати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фільтрацію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,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пошук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і </a:t>
            </a:r>
            <a:r>
              <a:rPr kumimoji="0" lang="en-US" alt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</a:rPr>
              <a:t>гіперпосилання</a:t>
            </a: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5" name="Google Shape;8380;p70"/>
          <p:cNvSpPr/>
          <p:nvPr/>
        </p:nvSpPr>
        <p:spPr>
          <a:xfrm>
            <a:off x="1697773" y="2321553"/>
            <a:ext cx="147328" cy="147301"/>
          </a:xfrm>
          <a:custGeom>
            <a:avLst/>
            <a:gdLst/>
            <a:ahLst/>
            <a:cxnLst/>
            <a:rect l="l" t="t" r="r" b="b"/>
            <a:pathLst>
              <a:path w="12379" h="12381" extrusionOk="0">
                <a:moveTo>
                  <a:pt x="6190" y="0"/>
                </a:moveTo>
                <a:cubicBezTo>
                  <a:pt x="2771" y="0"/>
                  <a:pt x="0" y="2771"/>
                  <a:pt x="0" y="6191"/>
                </a:cubicBezTo>
                <a:cubicBezTo>
                  <a:pt x="0" y="9609"/>
                  <a:pt x="2771" y="12380"/>
                  <a:pt x="6190" y="12380"/>
                </a:cubicBezTo>
                <a:cubicBezTo>
                  <a:pt x="9608" y="12380"/>
                  <a:pt x="12379" y="9609"/>
                  <a:pt x="12379" y="6191"/>
                </a:cubicBezTo>
                <a:cubicBezTo>
                  <a:pt x="12379" y="2771"/>
                  <a:pt x="9608" y="0"/>
                  <a:pt x="619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8380;p70"/>
          <p:cNvSpPr/>
          <p:nvPr/>
        </p:nvSpPr>
        <p:spPr>
          <a:xfrm>
            <a:off x="1697773" y="2982611"/>
            <a:ext cx="147328" cy="147301"/>
          </a:xfrm>
          <a:custGeom>
            <a:avLst/>
            <a:gdLst/>
            <a:ahLst/>
            <a:cxnLst/>
            <a:rect l="l" t="t" r="r" b="b"/>
            <a:pathLst>
              <a:path w="12379" h="12381" extrusionOk="0">
                <a:moveTo>
                  <a:pt x="6190" y="0"/>
                </a:moveTo>
                <a:cubicBezTo>
                  <a:pt x="2771" y="0"/>
                  <a:pt x="0" y="2771"/>
                  <a:pt x="0" y="6191"/>
                </a:cubicBezTo>
                <a:cubicBezTo>
                  <a:pt x="0" y="9609"/>
                  <a:pt x="2771" y="12380"/>
                  <a:pt x="6190" y="12380"/>
                </a:cubicBezTo>
                <a:cubicBezTo>
                  <a:pt x="9608" y="12380"/>
                  <a:pt x="12379" y="9609"/>
                  <a:pt x="12379" y="6191"/>
                </a:cubicBezTo>
                <a:cubicBezTo>
                  <a:pt x="12379" y="2771"/>
                  <a:pt x="9608" y="0"/>
                  <a:pt x="619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8380;p70"/>
          <p:cNvSpPr/>
          <p:nvPr/>
        </p:nvSpPr>
        <p:spPr>
          <a:xfrm>
            <a:off x="1697773" y="3585589"/>
            <a:ext cx="147328" cy="147301"/>
          </a:xfrm>
          <a:custGeom>
            <a:avLst/>
            <a:gdLst/>
            <a:ahLst/>
            <a:cxnLst/>
            <a:rect l="l" t="t" r="r" b="b"/>
            <a:pathLst>
              <a:path w="12379" h="12381" extrusionOk="0">
                <a:moveTo>
                  <a:pt x="6190" y="0"/>
                </a:moveTo>
                <a:cubicBezTo>
                  <a:pt x="2771" y="0"/>
                  <a:pt x="0" y="2771"/>
                  <a:pt x="0" y="6191"/>
                </a:cubicBezTo>
                <a:cubicBezTo>
                  <a:pt x="0" y="9609"/>
                  <a:pt x="2771" y="12380"/>
                  <a:pt x="6190" y="12380"/>
                </a:cubicBezTo>
                <a:cubicBezTo>
                  <a:pt x="9608" y="12380"/>
                  <a:pt x="12379" y="9609"/>
                  <a:pt x="12379" y="6191"/>
                </a:cubicBezTo>
                <a:cubicBezTo>
                  <a:pt x="12379" y="2771"/>
                  <a:pt x="9608" y="0"/>
                  <a:pt x="619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8380;p70"/>
          <p:cNvSpPr/>
          <p:nvPr/>
        </p:nvSpPr>
        <p:spPr>
          <a:xfrm>
            <a:off x="1697773" y="4167735"/>
            <a:ext cx="147328" cy="147301"/>
          </a:xfrm>
          <a:custGeom>
            <a:avLst/>
            <a:gdLst/>
            <a:ahLst/>
            <a:cxnLst/>
            <a:rect l="l" t="t" r="r" b="b"/>
            <a:pathLst>
              <a:path w="12379" h="12381" extrusionOk="0">
                <a:moveTo>
                  <a:pt x="6190" y="0"/>
                </a:moveTo>
                <a:cubicBezTo>
                  <a:pt x="2771" y="0"/>
                  <a:pt x="0" y="2771"/>
                  <a:pt x="0" y="6191"/>
                </a:cubicBezTo>
                <a:cubicBezTo>
                  <a:pt x="0" y="9609"/>
                  <a:pt x="2771" y="12380"/>
                  <a:pt x="6190" y="12380"/>
                </a:cubicBezTo>
                <a:cubicBezTo>
                  <a:pt x="9608" y="12380"/>
                  <a:pt x="12379" y="9609"/>
                  <a:pt x="12379" y="6191"/>
                </a:cubicBezTo>
                <a:cubicBezTo>
                  <a:pt x="12379" y="2771"/>
                  <a:pt x="9608" y="0"/>
                  <a:pt x="619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8380;p70"/>
          <p:cNvSpPr/>
          <p:nvPr/>
        </p:nvSpPr>
        <p:spPr>
          <a:xfrm>
            <a:off x="1697773" y="4763580"/>
            <a:ext cx="147328" cy="147301"/>
          </a:xfrm>
          <a:custGeom>
            <a:avLst/>
            <a:gdLst/>
            <a:ahLst/>
            <a:cxnLst/>
            <a:rect l="l" t="t" r="r" b="b"/>
            <a:pathLst>
              <a:path w="12379" h="12381" extrusionOk="0">
                <a:moveTo>
                  <a:pt x="6190" y="0"/>
                </a:moveTo>
                <a:cubicBezTo>
                  <a:pt x="2771" y="0"/>
                  <a:pt x="0" y="2771"/>
                  <a:pt x="0" y="6191"/>
                </a:cubicBezTo>
                <a:cubicBezTo>
                  <a:pt x="0" y="9609"/>
                  <a:pt x="2771" y="12380"/>
                  <a:pt x="6190" y="12380"/>
                </a:cubicBezTo>
                <a:cubicBezTo>
                  <a:pt x="9608" y="12380"/>
                  <a:pt x="12379" y="9609"/>
                  <a:pt x="12379" y="6191"/>
                </a:cubicBezTo>
                <a:cubicBezTo>
                  <a:pt x="12379" y="2771"/>
                  <a:pt x="9608" y="0"/>
                  <a:pt x="6190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9050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44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/>
          <p:cNvPicPr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36575" t="23671" r="21680" b="14290"/>
          <a:stretch/>
        </p:blipFill>
        <p:spPr bwMode="auto">
          <a:xfrm>
            <a:off x="6325386" y="1182955"/>
            <a:ext cx="5577084" cy="51733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Овал 11"/>
          <p:cNvSpPr/>
          <p:nvPr/>
        </p:nvSpPr>
        <p:spPr>
          <a:xfrm>
            <a:off x="10919460" y="625979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6076709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2400" dirty="0" smtClean="0"/>
              <a:t>UML </a:t>
            </a:r>
            <a:r>
              <a:rPr lang="uk-UA" sz="2400" dirty="0" err="1" smtClean="0"/>
              <a:t>проєктування</a:t>
            </a:r>
            <a:endParaRPr lang="en-US" sz="24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" name="Прямоугольник 1"/>
          <p:cNvSpPr/>
          <p:nvPr/>
        </p:nvSpPr>
        <p:spPr>
          <a:xfrm>
            <a:off x="8096070" y="804445"/>
            <a:ext cx="26378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dirty="0" smtClean="0"/>
              <a:t>Авторизація </a:t>
            </a:r>
            <a:r>
              <a:rPr lang="uk-UA" dirty="0" smtClean="0"/>
              <a:t>користувача</a:t>
            </a:r>
            <a:endParaRPr lang="en-US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1882836" y="1677588"/>
            <a:ext cx="19527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dirty="0" err="1">
                <a:ea typeface="Times New Roman" panose="02020603050405020304" pitchFamily="18" charset="0"/>
              </a:rPr>
              <a:t>Use</a:t>
            </a:r>
            <a:r>
              <a:rPr lang="uk-UA" dirty="0">
                <a:ea typeface="Times New Roman" panose="02020603050405020304" pitchFamily="18" charset="0"/>
              </a:rPr>
              <a:t> </a:t>
            </a:r>
            <a:r>
              <a:rPr lang="uk-UA" dirty="0" err="1">
                <a:ea typeface="Times New Roman" panose="02020603050405020304" pitchFamily="18" charset="0"/>
              </a:rPr>
              <a:t>Case</a:t>
            </a:r>
            <a:r>
              <a:rPr lang="uk-UA" dirty="0">
                <a:ea typeface="Times New Roman" panose="02020603050405020304" pitchFamily="18" charset="0"/>
              </a:rPr>
              <a:t> </a:t>
            </a:r>
            <a:r>
              <a:rPr lang="uk-UA" dirty="0" smtClean="0">
                <a:ea typeface="Times New Roman" panose="02020603050405020304" pitchFamily="18" charset="0"/>
              </a:rPr>
              <a:t>діаграма</a:t>
            </a:r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5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4" name="Рисунок 13"/>
          <p:cNvPicPr/>
          <p:nvPr/>
        </p:nvPicPr>
        <p:blipFill rotWithShape="1">
          <a:blip r:embed="rId4"/>
          <a:srcRect l="25400" t="21819" r="27103" b="9484"/>
          <a:stretch/>
        </p:blipFill>
        <p:spPr bwMode="auto">
          <a:xfrm>
            <a:off x="441318" y="2477498"/>
            <a:ext cx="4835817" cy="40359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88413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Овал 11"/>
          <p:cNvSpPr/>
          <p:nvPr/>
        </p:nvSpPr>
        <p:spPr>
          <a:xfrm>
            <a:off x="10919460" y="625979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6076709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uk-UA" sz="2400" dirty="0" smtClean="0"/>
              <a:t>Архітектура ПЗ</a:t>
            </a:r>
            <a:endParaRPr lang="en-US" sz="24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6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" name="Рисунок 9"/>
          <p:cNvPicPr/>
          <p:nvPr/>
        </p:nvPicPr>
        <p:blipFill rotWithShape="1">
          <a:blip r:embed="rId2"/>
          <a:srcRect l="36921" t="29995" r="19444" b="16466"/>
          <a:stretch/>
        </p:blipFill>
        <p:spPr bwMode="auto">
          <a:xfrm>
            <a:off x="2812648" y="1495439"/>
            <a:ext cx="6487626" cy="44609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7037001" y="2228334"/>
            <a:ext cx="7682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TCP 1433</a:t>
            </a:r>
          </a:p>
        </p:txBody>
      </p:sp>
    </p:spTree>
    <p:extLst>
      <p:ext uri="{BB962C8B-B14F-4D97-AF65-F5344CB8AC3E}">
        <p14:creationId xmlns:p14="http://schemas.microsoft.com/office/powerpoint/2010/main" val="3727509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30769" t="23960" r="20513" b="14958"/>
          <a:stretch/>
        </p:blipFill>
        <p:spPr>
          <a:xfrm>
            <a:off x="2394222" y="821796"/>
            <a:ext cx="8365218" cy="5899679"/>
          </a:xfrm>
          <a:prstGeom prst="rect">
            <a:avLst/>
          </a:prstGeom>
        </p:spPr>
      </p:pic>
      <p:sp>
        <p:nvSpPr>
          <p:cNvPr id="12" name="Овал 11"/>
          <p:cNvSpPr/>
          <p:nvPr/>
        </p:nvSpPr>
        <p:spPr>
          <a:xfrm>
            <a:off x="10919460" y="625979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6076709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uk-UA" sz="2400" dirty="0"/>
              <a:t>ER-діаграма</a:t>
            </a:r>
            <a:r>
              <a:rPr lang="uk-UA" dirty="0"/>
              <a:t> </a:t>
            </a:r>
            <a:endParaRPr lang="en-US" sz="24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7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53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261;p30"/>
          <p:cNvSpPr/>
          <p:nvPr/>
        </p:nvSpPr>
        <p:spPr>
          <a:xfrm>
            <a:off x="9769032" y="3842795"/>
            <a:ext cx="4236889" cy="407003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6" name="Овал 35"/>
          <p:cNvSpPr/>
          <p:nvPr/>
        </p:nvSpPr>
        <p:spPr>
          <a:xfrm>
            <a:off x="10919460" y="625979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Скругленный прямоугольник 28"/>
          <p:cNvSpPr/>
          <p:nvPr/>
        </p:nvSpPr>
        <p:spPr>
          <a:xfrm>
            <a:off x="-410048" y="1609858"/>
            <a:ext cx="7366094" cy="3938624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6076709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endParaRPr lang="en-US" sz="20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" name="Прямоугольник 3"/>
          <p:cNvSpPr/>
          <p:nvPr/>
        </p:nvSpPr>
        <p:spPr>
          <a:xfrm>
            <a:off x="1513645" y="527446"/>
            <a:ext cx="27996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uk-UA" sz="2400" dirty="0" smtClean="0"/>
              <a:t>Технології розробки</a:t>
            </a:r>
            <a:endParaRPr lang="en-US" sz="2400" dirty="0"/>
          </a:p>
        </p:txBody>
      </p:sp>
      <p:pic>
        <p:nvPicPr>
          <p:cNvPr id="3078" name="Picture 6" descr="Painting Interactive Worlds with Python's Tkinter: Unleash Your GUI Artistry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2983" b="77751" l="1324" r="97206">
                        <a14:foregroundMark x1="43529" y1="37164" x2="43529" y2="37164"/>
                        <a14:foregroundMark x1="45735" y1="41320" x2="45735" y2="41320"/>
                        <a14:foregroundMark x1="45294" y1="46455" x2="45294" y2="46455"/>
                        <a14:foregroundMark x1="45441" y1="54523" x2="45441" y2="54523"/>
                        <a14:foregroundMark x1="52941" y1="50367" x2="52941" y2="50367"/>
                        <a14:foregroundMark x1="61176" y1="49144" x2="61176" y2="49144"/>
                        <a14:foregroundMark x1="61324" y1="38142" x2="61324" y2="38142"/>
                        <a14:foregroundMark x1="65588" y1="47922" x2="65588" y2="47922"/>
                        <a14:foregroundMark x1="76324" y1="44254" x2="76324" y2="44254"/>
                        <a14:foregroundMark x1="81324" y1="50122" x2="81324" y2="50122"/>
                        <a14:foregroundMark x1="92059" y1="47433" x2="92059" y2="47433"/>
                        <a14:foregroundMark x1="32059" y1="55257" x2="32059" y2="55257"/>
                        <a14:foregroundMark x1="21176" y1="23227" x2="21176" y2="2322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95" t="19101" r="3400" b="22665"/>
          <a:stretch/>
        </p:blipFill>
        <p:spPr bwMode="auto">
          <a:xfrm>
            <a:off x="7126354" y="2263425"/>
            <a:ext cx="2366720" cy="890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SQL Server Management Studio (SSMS) version 18.10 is released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2" t="1156" r="24922" b="1628"/>
          <a:stretch/>
        </p:blipFill>
        <p:spPr bwMode="auto">
          <a:xfrm>
            <a:off x="7743690" y="4412893"/>
            <a:ext cx="1203766" cy="129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Google Shape;261;p30"/>
          <p:cNvSpPr/>
          <p:nvPr/>
        </p:nvSpPr>
        <p:spPr>
          <a:xfrm>
            <a:off x="-498261" y="5393802"/>
            <a:ext cx="2347802" cy="2296022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8" name="Google Shape;262;p30"/>
          <p:cNvSpPr/>
          <p:nvPr/>
        </p:nvSpPr>
        <p:spPr>
          <a:xfrm>
            <a:off x="675640" y="4846093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" name="Google Shape;262;p30"/>
          <p:cNvSpPr/>
          <p:nvPr/>
        </p:nvSpPr>
        <p:spPr>
          <a:xfrm>
            <a:off x="2066081" y="5749478"/>
            <a:ext cx="816015" cy="79233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13" name="Прямая соединительная линия 12"/>
          <p:cNvCxnSpPr/>
          <p:nvPr/>
        </p:nvCxnSpPr>
        <p:spPr>
          <a:xfrm>
            <a:off x="8376802" y="1791031"/>
            <a:ext cx="4062" cy="626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/>
          <p:nvPr/>
        </p:nvCxnSpPr>
        <p:spPr>
          <a:xfrm>
            <a:off x="8345573" y="3378287"/>
            <a:ext cx="0" cy="8572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Файл:Python-logo-notext.svg — Википедия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2696" y="890499"/>
            <a:ext cx="847119" cy="92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Прямоугольник 26"/>
          <p:cNvSpPr/>
          <p:nvPr/>
        </p:nvSpPr>
        <p:spPr>
          <a:xfrm>
            <a:off x="-95247" y="2263425"/>
            <a:ext cx="659637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uk-UA" sz="2200" dirty="0">
                <a:ea typeface="Times New Roman" panose="02020603050405020304" pitchFamily="18" charset="0"/>
              </a:rPr>
              <a:t>Операційна система: Windows </a:t>
            </a:r>
            <a:r>
              <a:rPr lang="uk-UA" sz="2200" dirty="0" smtClean="0">
                <a:ea typeface="Times New Roman" panose="02020603050405020304" pitchFamily="18" charset="0"/>
              </a:rPr>
              <a:t>10</a:t>
            </a:r>
            <a:endParaRPr lang="en-US" sz="2200" dirty="0"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uk-UA" sz="2200" dirty="0">
                <a:ea typeface="Times New Roman" panose="02020603050405020304" pitchFamily="18" charset="0"/>
              </a:rPr>
              <a:t>Мова програмування: </a:t>
            </a:r>
            <a:r>
              <a:rPr lang="uk-UA" sz="2200" dirty="0" err="1">
                <a:ea typeface="Times New Roman" panose="02020603050405020304" pitchFamily="18" charset="0"/>
              </a:rPr>
              <a:t>Python</a:t>
            </a:r>
            <a:r>
              <a:rPr lang="uk-UA" sz="2200" dirty="0">
                <a:ea typeface="Times New Roman" panose="02020603050405020304" pitchFamily="18" charset="0"/>
              </a:rPr>
              <a:t> </a:t>
            </a:r>
            <a:r>
              <a:rPr lang="uk-UA" sz="2200" dirty="0" smtClean="0">
                <a:ea typeface="Times New Roman" panose="02020603050405020304" pitchFamily="18" charset="0"/>
              </a:rPr>
              <a:t>3.9</a:t>
            </a:r>
            <a:endParaRPr lang="en-US" sz="2200" dirty="0"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uk-UA" sz="2200" dirty="0">
                <a:ea typeface="Times New Roman" panose="02020603050405020304" pitchFamily="18" charset="0"/>
              </a:rPr>
              <a:t>Бібліотеки: </a:t>
            </a:r>
            <a:r>
              <a:rPr lang="uk-UA" sz="2200" dirty="0" err="1" smtClean="0">
                <a:ea typeface="Times New Roman" panose="02020603050405020304" pitchFamily="18" charset="0"/>
              </a:rPr>
              <a:t>Tkinter</a:t>
            </a:r>
            <a:r>
              <a:rPr lang="uk-UA" sz="2200" dirty="0">
                <a:ea typeface="Times New Roman" panose="02020603050405020304" pitchFamily="18" charset="0"/>
              </a:rPr>
              <a:t>, </a:t>
            </a:r>
            <a:r>
              <a:rPr lang="uk-UA" sz="2200" dirty="0" err="1" smtClean="0">
                <a:ea typeface="Times New Roman" panose="02020603050405020304" pitchFamily="18" charset="0"/>
              </a:rPr>
              <a:t>pyodbc</a:t>
            </a:r>
            <a:endParaRPr lang="en-US" sz="2200" dirty="0" smtClean="0"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  <a:spcAft>
                <a:spcPts val="0"/>
              </a:spcAft>
            </a:pPr>
            <a:r>
              <a:rPr lang="uk-UA" sz="2200" dirty="0" smtClean="0">
                <a:ea typeface="Times New Roman" panose="02020603050405020304" pitchFamily="18" charset="0"/>
              </a:rPr>
              <a:t>База </a:t>
            </a:r>
            <a:r>
              <a:rPr lang="uk-UA" sz="2200" dirty="0">
                <a:ea typeface="Times New Roman" panose="02020603050405020304" pitchFamily="18" charset="0"/>
              </a:rPr>
              <a:t>даних: Microsoft SQL Server </a:t>
            </a:r>
            <a:endParaRPr lang="uk-UA" sz="2200" dirty="0" smtClean="0">
              <a:ea typeface="Times New Roman" panose="02020603050405020304" pitchFamily="18" charset="0"/>
            </a:endParaRPr>
          </a:p>
          <a:p>
            <a:pPr indent="450215" algn="just">
              <a:lnSpc>
                <a:spcPct val="150000"/>
              </a:lnSpc>
            </a:pPr>
            <a:r>
              <a:rPr lang="uk-UA" sz="2200" dirty="0" smtClean="0">
                <a:ea typeface="Times New Roman" panose="02020603050405020304" pitchFamily="18" charset="0"/>
              </a:rPr>
              <a:t>Драйвер </a:t>
            </a:r>
            <a:r>
              <a:rPr lang="uk-UA" sz="2200" dirty="0" smtClean="0">
                <a:ea typeface="Times New Roman" panose="02020603050405020304" pitchFamily="18" charset="0"/>
              </a:rPr>
              <a:t>підключення к </a:t>
            </a:r>
            <a:r>
              <a:rPr lang="en-US" sz="2200" dirty="0" smtClean="0">
                <a:ea typeface="Times New Roman" panose="02020603050405020304" pitchFamily="18" charset="0"/>
              </a:rPr>
              <a:t>SQL</a:t>
            </a:r>
            <a:r>
              <a:rPr lang="uk-UA" sz="2200" dirty="0" smtClean="0">
                <a:ea typeface="Times New Roman" panose="02020603050405020304" pitchFamily="18" charset="0"/>
              </a:rPr>
              <a:t>: </a:t>
            </a:r>
            <a:r>
              <a:rPr lang="en-US" sz="2400" dirty="0" smtClean="0"/>
              <a:t>ODBC</a:t>
            </a:r>
            <a:r>
              <a:rPr lang="ru-RU" sz="2400" dirty="0" smtClean="0"/>
              <a:t> 17</a:t>
            </a:r>
            <a:endParaRPr lang="en-US" sz="2400" dirty="0"/>
          </a:p>
        </p:txBody>
      </p:sp>
      <p:sp>
        <p:nvSpPr>
          <p:cNvPr id="31" name="Номер слайда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8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785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Овал 11"/>
          <p:cNvSpPr/>
          <p:nvPr/>
        </p:nvSpPr>
        <p:spPr>
          <a:xfrm>
            <a:off x="10919460" y="6259797"/>
            <a:ext cx="594360" cy="55823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-972273" y="302565"/>
            <a:ext cx="6076709" cy="91277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uk-UA" sz="2400" dirty="0" smtClean="0"/>
              <a:t>Фрагмент коду</a:t>
            </a:r>
            <a:endParaRPr lang="en-US" sz="2400" dirty="0"/>
          </a:p>
        </p:txBody>
      </p:sp>
      <p:sp>
        <p:nvSpPr>
          <p:cNvPr id="5" name="Google Shape;8800;p71"/>
          <p:cNvSpPr/>
          <p:nvPr/>
        </p:nvSpPr>
        <p:spPr>
          <a:xfrm>
            <a:off x="266219" y="482784"/>
            <a:ext cx="548318" cy="552338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61;p30"/>
          <p:cNvSpPr/>
          <p:nvPr/>
        </p:nvSpPr>
        <p:spPr>
          <a:xfrm>
            <a:off x="10590383" y="-72262"/>
            <a:ext cx="613200" cy="613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Google Shape;261;p30"/>
          <p:cNvSpPr/>
          <p:nvPr/>
        </p:nvSpPr>
        <p:spPr>
          <a:xfrm>
            <a:off x="11303269" y="482784"/>
            <a:ext cx="1054007" cy="1012655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262;p30"/>
          <p:cNvSpPr/>
          <p:nvPr/>
        </p:nvSpPr>
        <p:spPr>
          <a:xfrm>
            <a:off x="11616672" y="-192862"/>
            <a:ext cx="427200" cy="427200"/>
          </a:xfrm>
          <a:prstGeom prst="ellipse">
            <a:avLst/>
          </a:prstGeom>
          <a:solidFill>
            <a:srgbClr val="B7B7B7">
              <a:alpha val="511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l="10632" t="20122" r="32834" b="41145"/>
          <a:stretch/>
        </p:blipFill>
        <p:spPr>
          <a:xfrm>
            <a:off x="2066080" y="1544207"/>
            <a:ext cx="7721452" cy="2975658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3118217" y="1213453"/>
            <a:ext cx="561717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dirty="0" err="1" smtClean="0"/>
              <a:t>Авторизація</a:t>
            </a:r>
            <a:r>
              <a:rPr lang="ru-RU" sz="2000" dirty="0" smtClean="0"/>
              <a:t> </a:t>
            </a:r>
            <a:r>
              <a:rPr lang="ru-RU" sz="2000" dirty="0" err="1" smtClean="0"/>
              <a:t>користувача</a:t>
            </a:r>
            <a:r>
              <a:rPr lang="ru-RU" sz="2000" dirty="0" smtClean="0"/>
              <a:t> та </a:t>
            </a:r>
            <a:r>
              <a:rPr lang="ru-RU" sz="2000" dirty="0" err="1" smtClean="0"/>
              <a:t>управління</a:t>
            </a:r>
            <a:r>
              <a:rPr lang="ru-RU" sz="2000" dirty="0" smtClean="0"/>
              <a:t> доступом</a:t>
            </a:r>
            <a:endParaRPr lang="en-US" sz="2000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3"/>
          <a:srcRect l="9923" t="29000" r="54416" b="46847"/>
          <a:stretch/>
        </p:blipFill>
        <p:spPr>
          <a:xfrm>
            <a:off x="3395901" y="4831335"/>
            <a:ext cx="5214699" cy="1986692"/>
          </a:xfrm>
          <a:prstGeom prst="rect">
            <a:avLst/>
          </a:prstGeom>
        </p:spPr>
      </p:pic>
      <p:sp>
        <p:nvSpPr>
          <p:cNvPr id="11" name="Номер слайда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6943E-4B7F-4538-A15F-B21FE7E8A17F}" type="slidenum">
              <a:rPr lang="en-US" sz="180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9</a:t>
            </a:fld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5130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20601</TotalTime>
  <Words>392</Words>
  <Application>Microsoft Office PowerPoint</Application>
  <PresentationFormat>Широкоэкранный</PresentationFormat>
  <Paragraphs>85</Paragraphs>
  <Slides>14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Segoe UI Semibold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LENOVO</dc:creator>
  <cp:lastModifiedBy>LENOVO</cp:lastModifiedBy>
  <cp:revision>56</cp:revision>
  <dcterms:created xsi:type="dcterms:W3CDTF">2025-06-09T23:54:28Z</dcterms:created>
  <dcterms:modified xsi:type="dcterms:W3CDTF">2025-06-25T18:04:40Z</dcterms:modified>
</cp:coreProperties>
</file>

<file path=docProps/thumbnail.jpeg>
</file>